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25" r:id="rId1"/>
  </p:sldMasterIdLst>
  <p:notesMasterIdLst>
    <p:notesMasterId r:id="rId6"/>
  </p:notesMasterIdLst>
  <p:handoutMasterIdLst>
    <p:handoutMasterId r:id="rId7"/>
  </p:handoutMasterIdLst>
  <p:sldIdLst>
    <p:sldId id="360" r:id="rId2"/>
    <p:sldId id="358" r:id="rId3"/>
    <p:sldId id="359" r:id="rId4"/>
    <p:sldId id="356" r:id="rId5"/>
  </p:sldIdLst>
  <p:sldSz cx="12192000" cy="6858000"/>
  <p:notesSz cx="6797675" cy="9929813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99"/>
    <a:srgbClr val="3421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995" autoAdjust="0"/>
    <p:restoredTop sz="94657" autoAdjust="0"/>
  </p:normalViewPr>
  <p:slideViewPr>
    <p:cSldViewPr snapToGrid="0">
      <p:cViewPr varScale="1">
        <p:scale>
          <a:sx n="102" d="100"/>
          <a:sy n="102" d="100"/>
        </p:scale>
        <p:origin x="234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0" d="100"/>
          <a:sy n="100" d="100"/>
        </p:scale>
        <p:origin x="244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BA71D8F-F5A5-47FC-BB72-5525A842CD92}" type="datetime1">
              <a:rPr lang="ru-RU" smtClean="0"/>
              <a:t>23.04.2026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DCC7757-6264-420F-9201-02E9A21CB7A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70E72F-DFE8-466C-B191-A3ADE1A8AC8D}" type="datetime1">
              <a:rPr lang="ru-RU" smtClean="0"/>
              <a:t>23.04.2026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AD115C9-E24C-4512-AA8B-319BB49F77B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31374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7EE3AC8-9A6F-447B-BDC2-31C1E57ED23E}" type="datetime1">
              <a:rPr lang="ru-RU" noProof="0" smtClean="0"/>
              <a:t>23.04.2026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C90E255-D960-45F2-89BC-29E89230FF08}" type="datetime1">
              <a:rPr lang="ru-RU" noProof="0" smtClean="0"/>
              <a:t>23.04.2026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9156E58-13B8-496A-97B0-A3B2A0C8DCA9}" type="datetime1">
              <a:rPr lang="ru-RU" noProof="0" smtClean="0"/>
              <a:t>23.04.2026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14F4B4D-DF39-4276-823B-004314C6E96C}" type="datetime1">
              <a:rPr lang="ru-RU" noProof="0" smtClean="0"/>
              <a:t>23.04.2026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F04EA66-A1F6-4599-A07C-28DAF8C191CB}" type="datetime1">
              <a:rPr lang="ru-RU" noProof="0" smtClean="0"/>
              <a:t>23.04.2026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11073AA-0C85-46BC-8DF0-3AD300FAE4D1}" type="datetime1">
              <a:rPr lang="ru-RU" noProof="0" smtClean="0"/>
              <a:t>23.04.2026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E343F0F-26AF-4184-9A84-96151AB9D484}" type="datetime1">
              <a:rPr lang="ru-RU" noProof="0" smtClean="0"/>
              <a:t>23.04.2026</a:t>
            </a:fld>
            <a:endParaRPr lang="ru-RU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8B3DA37-95E3-4858-BA18-F21948B25016}" type="datetime1">
              <a:rPr lang="ru-RU" noProof="0" smtClean="0"/>
              <a:t>23.04.2026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ADFB3F-9CF0-49E9-BFFE-83C29E1DBEFB}" type="datetime1">
              <a:rPr lang="ru-RU" noProof="0" smtClean="0"/>
              <a:t>23.04.2026</a:t>
            </a:fld>
            <a:endParaRPr lang="ru-RU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2E71EB0-B5DA-4AFF-AB56-A82F4DD9B6CF}" type="datetime1">
              <a:rPr lang="ru-RU" noProof="0" smtClean="0"/>
              <a:t>23.04.2026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7DA61DF-C300-439D-8440-FADEBFBE807B}" type="datetime1">
              <a:rPr lang="ru-RU" noProof="0" smtClean="0"/>
              <a:t>23.04.2026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fld id="{111073AA-0C85-46BC-8DF0-3AD300FAE4D1}" type="datetime1">
              <a:rPr lang="ru-RU" noProof="0" smtClean="0"/>
              <a:t>23.04.2026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package" Target="../embeddings/Microsoft_Word_Document.docx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4DCCEC5-0540-ADC0-A55C-7D1DB5EA4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053" y="221226"/>
            <a:ext cx="8683348" cy="419797"/>
          </a:xfrm>
        </p:spPr>
        <p:txBody>
          <a:bodyPr/>
          <a:lstStyle/>
          <a:p>
            <a:pPr marL="0" indent="0" algn="ctr">
              <a:buNone/>
            </a:pPr>
            <a:r>
              <a:rPr lang="ru-RU" sz="16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Роспотребнадзора по Донецкой Народной Республике</a:t>
            </a:r>
            <a:br>
              <a:rPr lang="ru-RU" sz="16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086712D-07C9-46C2-ECCE-2D62347854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47484" y="752168"/>
            <a:ext cx="11739716" cy="5818314"/>
          </a:xfrm>
        </p:spPr>
        <p:txBody>
          <a:bodyPr>
            <a:normAutofit lnSpcReduction="10000"/>
          </a:bodyPr>
          <a:lstStyle/>
          <a:p>
            <a:pPr marL="4572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ОСТОРОЖНО! КРЫМСКАЯ ГЕМОРРАГИЧЕСКАЯ ЛИХОРАДКА</a:t>
            </a:r>
            <a:endParaRPr lang="ru-RU" sz="11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45720" indent="0">
              <a:spcBef>
                <a:spcPts val="0"/>
              </a:spcBef>
              <a:spcAft>
                <a:spcPts val="0"/>
              </a:spcAft>
              <a:buNone/>
            </a:pPr>
            <a:endParaRPr lang="ru-RU" sz="1100" b="1" kern="1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ЧТО НАДО ЗНАТЬ О ЗАБОЛЕВАНИИ</a:t>
            </a:r>
            <a:endParaRPr lang="ru-RU" sz="1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Крымская геморрагическая лихорадка  (КГЛ) - это особо опасное инфекционное заболевание, вызываемое  вирусом.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Переносчики вируса - клещи. Чаще всего они обитают на пастбищах, в лесополосах, местах массового расселения грызунов. Клещи нападают на сельскохозяйственных животных и человека во время отдыха или работы на природе. Заражение людей возможно при укусе клеща, его раздавливании, снятии с животных и человека, а также убое и разделке </a:t>
            </a:r>
            <a:r>
              <a:rPr lang="ru-RU" sz="14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заклещеванных</a:t>
            </a:r>
            <a:r>
              <a:rPr lang="ru-RU" sz="1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животных.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При попадании крови животных или содержимого раздавленного клеща на кожу и слизистые человека может наступить заболевание. Спустя 2-14 дней, но чаще всего чего через 3-5 дней от момента контакта, проявляются первые признаки болезни: повышение температуры тела до 39-40 градусов, боли в мышцах, суставах, пояснице, животе, головная боль, слабость. Через несколько дней появляются мелкие кровоизлияния, кровоточивость десен, носовые кровотечения, могут быть кровотечения из внутренних органов. Заболевание протекает тяжело. В случае позднего обращения к врачу и установления причины болезни до половины зараженных умирает (!).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Циркуляция возбудителя КГЛ отмечается на территории городских округов</a:t>
            </a:r>
            <a:r>
              <a:rPr lang="ru-RU" sz="14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Донецк, Мариуполь, Харцызск, Торез, Амвросиевского, Новоазовского, Старобешевского и Шахтерского муниципальных округов.</a:t>
            </a:r>
            <a:endParaRPr lang="ru-RU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" indent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</a:t>
            </a:r>
            <a:r>
              <a:rPr lang="ru-RU" sz="14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КАК ПРЕДУПРЕДИТЬ ЗАБОЛЕВАНИЕ: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допускать самовольный забой скота без ветеринарного освидетельствования.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санитарно-гигиенические правила при уходе за животными. 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допускать снятия и раздавливания клещей незащищенными руками - использовать резиновые или кожаные перчатки.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допускать выпас скота в местах массового обитания грызунов и высокой </a:t>
            </a:r>
            <a:r>
              <a:rPr lang="ru-RU" sz="1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заклещеванности</a:t>
            </a:r>
            <a:r>
              <a:rPr lang="ru-RU" sz="1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Регулярно проводить противоклещевые обработки скота и мероприятия по уничтожению грызунов в местах его выпаса и содержания.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местах возможного контакта с клещами необходимо быть одетым в одежду. препятствующую проникновению клещей -закрытый комбинезон,</a:t>
            </a:r>
          </a:p>
          <a:p>
            <a:pPr marL="45720" indent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брюки, заправленные в сапоги. Одежду целесообразно пропитывать или обрабатывать специальными веществами, отпугивающими клещей (репеллентами).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Выбирать места для отдыха с учетом исключения контактов с клещами, ограничивать пребывание </a:t>
            </a:r>
          </a:p>
          <a:p>
            <a:pPr marL="4572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лесополосах и других, не предназначенных для отдыха местах. После обнаружения укуса или присосавшегося </a:t>
            </a:r>
          </a:p>
          <a:p>
            <a:pPr marL="4572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клеща необходимо обратиться в лечебное учреждение и наблюдаться в течение двух недель у врача (!).</a:t>
            </a:r>
          </a:p>
          <a:p>
            <a:pPr marL="4572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ПОМНИТЕ: </a:t>
            </a:r>
            <a:r>
              <a:rPr lang="ru-RU" sz="1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первых признаках заболевания обязательно обратитесь в медицинское учреждение.</a:t>
            </a:r>
          </a:p>
          <a:p>
            <a:pPr marL="4572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Самолечение опасно для жизни!</a:t>
            </a:r>
          </a:p>
          <a:p>
            <a:pPr marL="4572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45720" indent="0" algn="ctr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9AE2AF-3895-60AD-0E3F-52BCC2424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6163" y="76516"/>
            <a:ext cx="1595425" cy="912535"/>
          </a:xfrm>
          <a:prstGeom prst="rect">
            <a:avLst/>
          </a:prstGeom>
        </p:spPr>
      </p:pic>
      <p:sp>
        <p:nvSpPr>
          <p:cNvPr id="7" name="AutoShape 2" descr="Picture background">
            <a:extLst>
              <a:ext uri="{FF2B5EF4-FFF2-40B4-BE49-F238E27FC236}">
                <a16:creationId xmlns:a16="http://schemas.microsoft.com/office/drawing/2014/main" id="{9FEB2E60-B4B7-51C9-66C8-460911CAD5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E5797F8-19B0-8389-A9B6-34BB097D7D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8903" y="4932211"/>
            <a:ext cx="3293097" cy="192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220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7B6C09-951F-4DE2-8BC3-5E19DA4BF888}"/>
              </a:ext>
            </a:extLst>
          </p:cNvPr>
          <p:cNvSpPr txBox="1"/>
          <p:nvPr/>
        </p:nvSpPr>
        <p:spPr>
          <a:xfrm>
            <a:off x="2883242" y="512504"/>
            <a:ext cx="7202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ОСТОРОЖНО – КЛЕЩЕВОЙ ЭНЦЕФАЛИТ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1F8FA6-8A81-4B6F-BD30-4B838AEEBCC3}"/>
              </a:ext>
            </a:extLst>
          </p:cNvPr>
          <p:cNvSpPr txBox="1"/>
          <p:nvPr/>
        </p:nvSpPr>
        <p:spPr>
          <a:xfrm>
            <a:off x="3671768" y="92237"/>
            <a:ext cx="60792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Управление Роспотребнадзора по Донецкой Народной Республике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A287F2-8EEC-40B2-8477-F09371831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6163" y="76516"/>
            <a:ext cx="1595425" cy="91253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7DC71AE-55AC-4C11-8F36-13E6B00B0331}"/>
              </a:ext>
            </a:extLst>
          </p:cNvPr>
          <p:cNvSpPr txBox="1"/>
          <p:nvPr/>
        </p:nvSpPr>
        <p:spPr>
          <a:xfrm>
            <a:off x="267286" y="1128583"/>
            <a:ext cx="4798984" cy="5715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400" b="1" dirty="0"/>
              <a:t>Клещевой вирусный энцефалит (КВЭ)</a:t>
            </a:r>
            <a:r>
              <a:rPr lang="ru-RU" sz="1400" dirty="0"/>
              <a:t> – острое инфекционное вирусное заболевание, с преимущественным поражением центральной нервной системы. Последствия заболевания: от полного выздоровления до нарушений здоровья, приводящих к инвалидности и смерти.</a:t>
            </a:r>
          </a:p>
          <a:p>
            <a:pPr algn="just">
              <a:lnSpc>
                <a:spcPct val="90000"/>
              </a:lnSpc>
            </a:pPr>
            <a:r>
              <a:rPr lang="ru-RU" sz="1400" dirty="0"/>
              <a:t>Возбудитель болезни (вирус клещевого энцефалита, ВКЭ) передается человеку в первые минуты присасывания зараженного вирусом клеща вместе со слюной:</a:t>
            </a:r>
          </a:p>
          <a:p>
            <a:pPr algn="just">
              <a:lnSpc>
                <a:spcPct val="90000"/>
              </a:lnSpc>
            </a:pPr>
            <a:r>
              <a:rPr lang="ru-RU" sz="1400" dirty="0"/>
              <a:t>- при посещении эндемичных по КВЭ территорий в лесах, лесопарках, на индивидуальных садово-огородных участках,</a:t>
            </a:r>
          </a:p>
          <a:p>
            <a:pPr algn="just">
              <a:lnSpc>
                <a:spcPct val="90000"/>
              </a:lnSpc>
            </a:pPr>
            <a:r>
              <a:rPr lang="ru-RU" sz="1400" dirty="0"/>
              <a:t>- при заносе клещей животными (собаками, кошками) или людьми – на одежде, с цветами, ветками и т. д. (заражение людей, не посещающих лес),</a:t>
            </a:r>
          </a:p>
          <a:p>
            <a:pPr indent="-285750" algn="just">
              <a:lnSpc>
                <a:spcPct val="90000"/>
              </a:lnSpc>
              <a:buFontTx/>
              <a:buChar char="-"/>
            </a:pPr>
            <a:r>
              <a:rPr lang="ru-RU" sz="1400" dirty="0"/>
              <a:t>при употреблении в пищу сырого молока коз (чаще всего), овец, коров, буйволов, у которых в период массового нападения клещей вирус может находиться в молоке и продуктах, приготовленных из него (творог, сметана и т.д.). Поэтому на неблагополучных территориях по клещевому энцефалиту необходимо употреблять этот продукт только после кипячения. </a:t>
            </a:r>
          </a:p>
          <a:p>
            <a:pPr indent="-285750" algn="just">
              <a:lnSpc>
                <a:spcPct val="90000"/>
              </a:lnSpc>
              <a:buFontTx/>
              <a:buChar char="-"/>
            </a:pPr>
            <a:r>
              <a:rPr lang="ru-RU" sz="1400" dirty="0"/>
              <a:t>при втирании в кожу вируса при раздавливании клеща или расчесывании места укуса.</a:t>
            </a:r>
          </a:p>
          <a:p>
            <a:pPr indent="-285750" algn="just">
              <a:lnSpc>
                <a:spcPct val="90000"/>
              </a:lnSpc>
              <a:buFontTx/>
              <a:buChar char="-"/>
            </a:pPr>
            <a:r>
              <a:rPr lang="ru-RU" sz="1400" dirty="0"/>
              <a:t>Наиболее опасны  таежные и лесные клещи. Точно определить вид клещей может специалист. Поэтому</a:t>
            </a:r>
          </a:p>
          <a:p>
            <a:pPr algn="ctr">
              <a:lnSpc>
                <a:spcPct val="90000"/>
              </a:lnSpc>
            </a:pPr>
            <a:r>
              <a:rPr lang="ru-RU" sz="1400" dirty="0">
                <a:solidFill>
                  <a:srgbClr val="FF0000"/>
                </a:solidFill>
              </a:rPr>
              <a:t>ЛЮБОЙ ПРИСОСАВШИЙСЯ КЛЕЩ ДОЛЖЕН РАССМАТРИВАТЬСЯ КАК ПОТЕНЦИАЛЬНО ОПАСНЫЙ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B5BA89-E485-4ADB-BFE1-9367335A9AEC}"/>
              </a:ext>
            </a:extLst>
          </p:cNvPr>
          <p:cNvSpPr txBox="1"/>
          <p:nvPr/>
        </p:nvSpPr>
        <p:spPr>
          <a:xfrm>
            <a:off x="5066271" y="1128583"/>
            <a:ext cx="6977448" cy="5758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400" b="1" dirty="0"/>
              <a:t>КВЭ </a:t>
            </a:r>
            <a:r>
              <a:rPr lang="ru-RU" sz="1400" dirty="0"/>
              <a:t>является эндемичным заболеванием. Донецкая Народная Республика не относится к территории, эндемичной по КВЭ. Высокие риски инфицирования КВЭ в следующих округах России: Дальневосточный, Сибирский, Уральский, Северо-Западный (Ленинградская и Калининградская области, Республика Карелия). С полным перечнем эндемичных территорий можно ознакомиться на официальном сайте Роспотребнадзора. </a:t>
            </a:r>
          </a:p>
          <a:p>
            <a:pPr algn="just">
              <a:lnSpc>
                <a:spcPct val="90000"/>
              </a:lnSpc>
            </a:pPr>
            <a:r>
              <a:rPr lang="ru-RU" sz="1400" b="1" dirty="0"/>
              <a:t>Меры профилактики</a:t>
            </a:r>
            <a:r>
              <a:rPr lang="ru-RU" sz="1400" dirty="0"/>
              <a:t>. </a:t>
            </a:r>
            <a:r>
              <a:rPr lang="ru-RU" sz="1400" u="sng" dirty="0"/>
              <a:t>Специфическая</a:t>
            </a:r>
            <a:r>
              <a:rPr lang="ru-RU" sz="1400" dirty="0"/>
              <a:t> - прививки  от клещевого вирусного энцефалита проводятся по 2 схемам - основной или экстренной. Основная схема </a:t>
            </a:r>
            <a:r>
              <a:rPr lang="ru-RU" sz="1400" u="sng" dirty="0"/>
              <a:t>вакцинации </a:t>
            </a:r>
            <a:r>
              <a:rPr lang="ru-RU" sz="1400" dirty="0"/>
              <a:t>включает 2 прививки, которые необходимо поставить в осенне-весенний период (ноябрь-март) с интервалом, в зависимости от вакцины от 1 до 7 мес. Затем через 5-12 мес. (в зависимости от вакцины) необходимо поставить 3 прививку (она называется первая ревакцинация). Три прививки – это законченный курс вакцинации. Далее следуют отдаленные ревакцинации – прививка 1 раз в 3 года. При экстренной или ускоренной схеме вакцинации сокращается интервал между 1 и 2 прививкой (от 2 недель до 1 мес. в зависимости от вакцины). Ревакцинация проводится через 1 год после 2 прививки, в последующем – каждые 3 года.</a:t>
            </a:r>
          </a:p>
          <a:p>
            <a:pPr algn="just">
              <a:lnSpc>
                <a:spcPct val="90000"/>
              </a:lnSpc>
            </a:pPr>
            <a:r>
              <a:rPr lang="ru-RU" sz="1400" u="sng" dirty="0"/>
              <a:t>Неспецифическая профилактика</a:t>
            </a:r>
            <a:r>
              <a:rPr lang="ru-RU" sz="1400" dirty="0"/>
              <a:t>: не привитым лицам, обратившимся в связи с присасыванием клеща на эндемичной по КВЭ территории или при обнаружении вируса клещевого энцефалита в присосавшемся клеще, не позднее 72 часов после присасывания клещей и обращения в медицинские организации по показаниям вводят человеческий иммуноглобулин против клещевого энцефалита. </a:t>
            </a:r>
          </a:p>
          <a:p>
            <a:pPr algn="ctr">
              <a:lnSpc>
                <a:spcPct val="90000"/>
              </a:lnSpc>
            </a:pPr>
            <a:r>
              <a:rPr lang="ru-RU" sz="1400" b="1" dirty="0"/>
              <a:t>ВАКЦИНАЦИЯ ОСТАЕТСЯ САМОЙ ЭФФЕКТИВНОЙ МЕРОЙ ЗАЩИТЫ ОТ КЛЕЩЕВОГО ЭНЦЕФАЛИТА. </a:t>
            </a:r>
            <a:endParaRPr lang="ru-RU" sz="1400" dirty="0"/>
          </a:p>
          <a:p>
            <a:pPr algn="ctr">
              <a:lnSpc>
                <a:spcPct val="90000"/>
              </a:lnSpc>
            </a:pPr>
            <a:r>
              <a:rPr lang="ru-RU" sz="1400" b="1" dirty="0"/>
              <a:t>СВОЕВРЕМЕННО ВЫПОЛНЯЯ ПРИВИВКИ ПРОТИВ КЛЕЩЕВОГО ЭНЦЕФАЛИТА, ВЫ СМОЖЕТЕ ПРЕДОХРАНИТЬ СЕБЯ ОТ ОПАСНОГО ЗАБОЛЕВАНИЯ!</a:t>
            </a:r>
            <a:endParaRPr lang="ru-RU" sz="1400" dirty="0"/>
          </a:p>
          <a:p>
            <a:pPr algn="just"/>
            <a:endParaRPr lang="ru-RU" sz="1400" dirty="0"/>
          </a:p>
          <a:p>
            <a:pPr algn="just"/>
            <a:endParaRPr lang="ru-RU" sz="1400" dirty="0"/>
          </a:p>
        </p:txBody>
      </p:sp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9593" y="6216359"/>
            <a:ext cx="648888" cy="626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29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7B6C09-951F-4DE2-8BC3-5E19DA4BF888}"/>
              </a:ext>
            </a:extLst>
          </p:cNvPr>
          <p:cNvSpPr txBox="1"/>
          <p:nvPr/>
        </p:nvSpPr>
        <p:spPr>
          <a:xfrm>
            <a:off x="3222455" y="532783"/>
            <a:ext cx="7202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pc="15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Внимание! Инфекции, передающиеся клещами.</a:t>
            </a:r>
            <a:endParaRPr lang="ru-RU" sz="2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1F8FA6-8A81-4B6F-BD30-4B838AEEBCC3}"/>
              </a:ext>
            </a:extLst>
          </p:cNvPr>
          <p:cNvSpPr txBox="1"/>
          <p:nvPr/>
        </p:nvSpPr>
        <p:spPr>
          <a:xfrm>
            <a:off x="3671768" y="92237"/>
            <a:ext cx="60792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Управление Роспотребнадзора по Донецкой Народной Республике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A287F2-8EEC-40B2-8477-F09371831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6163" y="76516"/>
            <a:ext cx="1595425" cy="912535"/>
          </a:xfrm>
          <a:prstGeom prst="rect">
            <a:avLst/>
          </a:prstGeom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9593" y="6216359"/>
            <a:ext cx="648888" cy="626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D4D38705-C1A3-2FE7-6019-C12DFA6C20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2696024"/>
              </p:ext>
            </p:extLst>
          </p:nvPr>
        </p:nvGraphicFramePr>
        <p:xfrm>
          <a:off x="1120878" y="886630"/>
          <a:ext cx="9955162" cy="58791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4" imgW="10099679" imgH="6096075" progId="Word.Document.12">
                  <p:embed/>
                </p:oleObj>
              </mc:Choice>
              <mc:Fallback>
                <p:oleObj name="Document" r:id="rId4" imgW="10099679" imgH="609607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20878" y="886630"/>
                        <a:ext cx="9955162" cy="58791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2252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 rot="10800000" flipV="1">
            <a:off x="357806" y="2942103"/>
            <a:ext cx="5963479" cy="424470"/>
          </a:xfrm>
        </p:spPr>
        <p:txBody>
          <a:bodyPr vert="horz" anchor="ctr" anchorCtr="1"/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Что делать, обнаружив присосавшегося клеща?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251789" y="3266027"/>
            <a:ext cx="6175512" cy="3539998"/>
          </a:xfrm>
        </p:spPr>
        <p:txBody>
          <a:bodyPr>
            <a:noAutofit/>
          </a:bodyPr>
          <a:lstStyle/>
          <a:p>
            <a:pPr marL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1450" dirty="0">
                <a:latin typeface="Times New Roman" pitchFamily="18" charset="0"/>
                <a:cs typeface="Times New Roman" pitchFamily="18" charset="0"/>
              </a:rPr>
              <a:t>Обнаружив клеща на теле, не стоит снимать его самостоятельно, в том числе при помощи любых народных методов, поскольку есть риск оторвать тело клеща от головы, которая может остаться в ране и длительно разлагаться в ней. Категорически не рекомендуется пытаться убить клеща растительным маслом, спиртом и другими средствами.</a:t>
            </a:r>
          </a:p>
          <a:p>
            <a:pPr marL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1450" dirty="0">
                <a:latin typeface="Times New Roman" pitchFamily="18" charset="0"/>
                <a:cs typeface="Times New Roman" pitchFamily="18" charset="0"/>
              </a:rPr>
              <a:t>Сразу после обнаружения присосавшегося клеща обратиться в ближайшую медицинскую организацию для его удаления! Если такой возможности нет, удалить клеща самостоятельно плавными вращающими движениями нитью, пинцетом или специальными приспособлениями («Ручка-Лассо», «</a:t>
            </a:r>
            <a:r>
              <a:rPr lang="ru-RU" sz="1450" dirty="0" err="1">
                <a:latin typeface="Times New Roman" pitchFamily="18" charset="0"/>
                <a:cs typeface="Times New Roman" pitchFamily="18" charset="0"/>
              </a:rPr>
              <a:t>Клещеверт</a:t>
            </a:r>
            <a:r>
              <a:rPr lang="ru-RU" sz="1450" dirty="0">
                <a:latin typeface="Times New Roman" pitchFamily="18" charset="0"/>
                <a:cs typeface="Times New Roman" pitchFamily="18" charset="0"/>
              </a:rPr>
              <a:t>»), которые продаются в аптеке. Место укуса обработать любым антисептиком (спирт, йод и другие).</a:t>
            </a:r>
          </a:p>
          <a:p>
            <a:pPr marL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1450" dirty="0">
                <a:latin typeface="Times New Roman" pitchFamily="18" charset="0"/>
                <a:cs typeface="Times New Roman" pitchFamily="18" charset="0"/>
              </a:rPr>
              <a:t>В первые 72 часа обратиться за медицинской помощью для проведения экстренной профилактики инфекционных заболеваний, передающихся клещами (иксодовый клещевой боррелиоз, клещевой вирусный энцефалит и другие заболевания в зависимости от эндемичной территории, на которой произошел укус клеща).</a:t>
            </a:r>
          </a:p>
          <a:p>
            <a:pPr marL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ru-RU" sz="1500" dirty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ru-RU" sz="1500" dirty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7573014" y="2196447"/>
            <a:ext cx="5168347" cy="503583"/>
          </a:xfrm>
        </p:spPr>
        <p:txBody>
          <a:bodyPr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Как избежать укуса клеща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4"/>
          </p:nvPr>
        </p:nvSpPr>
        <p:spPr>
          <a:xfrm>
            <a:off x="6447178" y="2700030"/>
            <a:ext cx="5579164" cy="4157970"/>
          </a:xfrm>
        </p:spPr>
        <p:txBody>
          <a:bodyPr>
            <a:normAutofit fontScale="70000" lnSpcReduction="20000"/>
          </a:bodyPr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Период активности клещей с конца марта по октябрь. Основной сезон клещей - с начала мая по июнь. Второй пик приходится на начало сентября. 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Наиболее активны в утренние и вечерние часы.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Не любят солнечные лучи (!)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Клещи с деревьев не падают. Обитают в местах, где есть трава, кустарники. Любимые места  обитания -  обочины тропинок с невысокой травой. Клещи, как правило, ждут свою "жертву" на растительности. Для тех, кто ходит в парке по подготовленным дорожкам, вероятность столкнуться с клещом практически равна нулю. 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Для отдыха на природе надо надевать одежду с длинными плотно прилегающими рукавами и штанинами, лучше с манжетой на резинке. На голову – головной убор.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Обрабатывать одежду и обувь репеллентом именно от клещей, а не от других насекомых. Наносить их достаточно только на обувь, брюки, рукава.  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После возвращения с прогулки желательно полностью раздеться, осмотреть себя и друг друга, поскольку клещ не присасывается сразу, а сначала заползает под одежду и до нескольких часов ищет место для присасывания.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18846" y="1012533"/>
            <a:ext cx="5035827" cy="1066799"/>
          </a:xfrm>
          <a:solidFill>
            <a:srgbClr val="00FF99"/>
          </a:solidFill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Осторожно, клещи!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51" y="844876"/>
            <a:ext cx="5698434" cy="2145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A112D54D-4BDA-464F-A3E3-C90734BEE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81100" y1="24582" x2="64300" y2="81438"/>
                        <a14:backgroundMark x1="64300" y1="81438" x2="26000" y2="86957"/>
                        <a14:backgroundMark x1="26000" y1="86957" x2="22700" y2="32274"/>
                        <a14:backgroundMark x1="22700" y1="32274" x2="54200" y2="11037"/>
                        <a14:backgroundMark x1="54200" y1="11037" x2="79900" y2="304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31506" y="-99469"/>
            <a:ext cx="1871910" cy="106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379CE68-36AB-4AE1-A0FE-90BFE9F469A4}"/>
              </a:ext>
            </a:extLst>
          </p:cNvPr>
          <p:cNvSpPr txBox="1"/>
          <p:nvPr/>
        </p:nvSpPr>
        <p:spPr>
          <a:xfrm>
            <a:off x="2279313" y="151620"/>
            <a:ext cx="8728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a:rPr>
              <a:t>Управление Роспотребнадзора по Донецкой Народной Республике</a:t>
            </a:r>
          </a:p>
        </p:txBody>
      </p:sp>
    </p:spTree>
    <p:extLst>
      <p:ext uri="{BB962C8B-B14F-4D97-AF65-F5344CB8AC3E}">
        <p14:creationId xmlns:p14="http://schemas.microsoft.com/office/powerpoint/2010/main" val="249955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624</TotalTime>
  <Words>1224</Words>
  <Application>Microsoft Office PowerPoint</Application>
  <PresentationFormat>Широкоэкранный</PresentationFormat>
  <Paragraphs>56</Paragraphs>
  <Slides>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Aptos</vt:lpstr>
      <vt:lpstr>Arial</vt:lpstr>
      <vt:lpstr>Calibri</vt:lpstr>
      <vt:lpstr>Georgia</vt:lpstr>
      <vt:lpstr>Times New Roman</vt:lpstr>
      <vt:lpstr>Trebuchet MS</vt:lpstr>
      <vt:lpstr>Wingdings</vt:lpstr>
      <vt:lpstr>Воздушный поток</vt:lpstr>
      <vt:lpstr>Document</vt:lpstr>
      <vt:lpstr>Управление Роспотребнадзора по Донецкой Народной Республике </vt:lpstr>
      <vt:lpstr>Презентация PowerPoint</vt:lpstr>
      <vt:lpstr>Презентация PowerPoint</vt:lpstr>
      <vt:lpstr>Осторожно, клещи!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и проведение первичных противоэпидемических (профилактических)  мероприятий в случае выявления больного с подозрением на холеру</dc:title>
  <dc:creator>Женечка</dc:creator>
  <cp:lastModifiedBy>PC-Opasnie</cp:lastModifiedBy>
  <cp:revision>232</cp:revision>
  <cp:lastPrinted>2024-04-26T07:25:29Z</cp:lastPrinted>
  <dcterms:created xsi:type="dcterms:W3CDTF">2022-04-30T09:54:00Z</dcterms:created>
  <dcterms:modified xsi:type="dcterms:W3CDTF">2026-04-23T13:45:57Z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74065000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  <property fmtid="{D5CDD505-2E9C-101B-9397-08002B2CF9AE}" pid="12" name="ICV">
    <vt:lpwstr>2EFEDB858FFF4A73A8F99142B4B9FB27</vt:lpwstr>
  </property>
  <property fmtid="{D5CDD505-2E9C-101B-9397-08002B2CF9AE}" pid="13" name="KSOProductBuildVer">
    <vt:lpwstr>1033-11.2.0.11219</vt:lpwstr>
  </property>
</Properties>
</file>